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87" r:id="rId5"/>
    <p:sldId id="259" r:id="rId6"/>
    <p:sldId id="260" r:id="rId7"/>
    <p:sldId id="261" r:id="rId8"/>
    <p:sldId id="289" r:id="rId9"/>
    <p:sldId id="262" r:id="rId10"/>
    <p:sldId id="263" r:id="rId11"/>
    <p:sldId id="264" r:id="rId12"/>
    <p:sldId id="266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90" r:id="rId25"/>
    <p:sldId id="277" r:id="rId26"/>
    <p:sldId id="284" r:id="rId27"/>
    <p:sldId id="278" r:id="rId28"/>
    <p:sldId id="279" r:id="rId29"/>
    <p:sldId id="281" r:id="rId30"/>
    <p:sldId id="280" r:id="rId31"/>
    <p:sldId id="282" r:id="rId32"/>
    <p:sldId id="285" r:id="rId33"/>
    <p:sldId id="283" r:id="rId34"/>
    <p:sldId id="291" r:id="rId35"/>
    <p:sldId id="286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73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E2738D-C9F2-4670-94CE-917A2380BEF8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2F6BD1B-1ACD-4608-841B-AE2E6BE3F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27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38-93BE-460B-8781-D8438B159369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AA91A-9527-447F-9F1B-FAFFCB17E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31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AA91A-9527-447F-9F1B-FAFFCB17EF28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D434-BE57-4F13-B185-83740237AA84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D229-8850-473F-A8CF-E20902651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D434-BE57-4F13-B185-83740237AA84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D229-8850-473F-A8CF-E20902651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D434-BE57-4F13-B185-83740237AA84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D229-8850-473F-A8CF-E20902651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D434-BE57-4F13-B185-83740237AA84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D229-8850-473F-A8CF-E20902651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D434-BE57-4F13-B185-83740237AA84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D229-8850-473F-A8CF-E20902651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D434-BE57-4F13-B185-83740237AA84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D229-8850-473F-A8CF-E20902651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D434-BE57-4F13-B185-83740237AA84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D229-8850-473F-A8CF-E20902651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D434-BE57-4F13-B185-83740237AA84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D229-8850-473F-A8CF-E20902651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D434-BE57-4F13-B185-83740237AA84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D229-8850-473F-A8CF-E20902651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D434-BE57-4F13-B185-83740237AA84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D229-8850-473F-A8CF-E20902651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D434-BE57-4F13-B185-83740237AA84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D229-8850-473F-A8CF-E20902651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CD434-BE57-4F13-B185-83740237AA84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7D229-8850-473F-A8CF-E20902651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ocuments and Settings\user\Local Settings\Temporary Internet Files\Content.IE5\RHO2O9HY\MC90043389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352675"/>
            <a:ext cx="2752725" cy="27527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98500" y="330200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A SYRACUSE SLIDESHOW PRESENTATION</a:t>
            </a:r>
            <a:endParaRPr lang="en-US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6269335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Copyright 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2013, 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all rights reserved.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The Standard 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053405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There are 20 standard amino acids and a few weird ones.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 Black" pitchFamily="34" charset="0"/>
              </a:rPr>
              <a:t>Selenocysteine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incorporates Se.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 Black" pitchFamily="34" charset="0"/>
              </a:rPr>
              <a:t>Pyrrolysine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is found in </a:t>
            </a:r>
            <a:r>
              <a:rPr lang="en-US" sz="2800" dirty="0" err="1" smtClean="0">
                <a:solidFill>
                  <a:schemeClr val="bg1"/>
                </a:solidFill>
                <a:latin typeface="Arial Black" pitchFamily="34" charset="0"/>
              </a:rPr>
              <a:t>methanogenic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bacteria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Many others are used to make other molecules, e.g. </a:t>
            </a:r>
            <a:r>
              <a:rPr lang="en-US" sz="2800" dirty="0" err="1" smtClean="0">
                <a:solidFill>
                  <a:schemeClr val="bg1"/>
                </a:solidFill>
                <a:latin typeface="Arial Black" pitchFamily="34" charset="0"/>
              </a:rPr>
              <a:t>Triptophan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  <a:sym typeface="Wingdings" pitchFamily="2" charset="2"/>
              </a:rPr>
              <a:t> Serotonin, </a:t>
            </a:r>
            <a:r>
              <a:rPr lang="en-US" sz="2800" dirty="0" err="1" smtClean="0">
                <a:solidFill>
                  <a:schemeClr val="bg1"/>
                </a:solidFill>
                <a:latin typeface="Arial Black" pitchFamily="34" charset="0"/>
                <a:sym typeface="Wingdings" pitchFamily="2" charset="2"/>
              </a:rPr>
              <a:t>Arginine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  <a:sym typeface="Wingdings" pitchFamily="2" charset="2"/>
              </a:rPr>
              <a:t>  Nitric Oxide, </a:t>
            </a:r>
            <a:r>
              <a:rPr lang="en-US" sz="2800" dirty="0" err="1" smtClean="0">
                <a:solidFill>
                  <a:schemeClr val="bg1"/>
                </a:solidFill>
                <a:latin typeface="Arial Black" pitchFamily="34" charset="0"/>
                <a:sym typeface="Wingdings" pitchFamily="2" charset="2"/>
              </a:rPr>
              <a:t>Glycine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  <a:sym typeface="Wingdings" pitchFamily="2" charset="2"/>
              </a:rPr>
              <a:t>  </a:t>
            </a:r>
            <a:r>
              <a:rPr lang="en-US" sz="2800" dirty="0" err="1" smtClean="0">
                <a:solidFill>
                  <a:schemeClr val="bg1"/>
                </a:solidFill>
                <a:latin typeface="Arial Black" pitchFamily="34" charset="0"/>
                <a:sym typeface="Wingdings" pitchFamily="2" charset="2"/>
              </a:rPr>
              <a:t>Heme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  <a:sym typeface="Wingdings" pitchFamily="2" charset="2"/>
              </a:rPr>
              <a:t> groups</a:t>
            </a:r>
            <a:endParaRPr lang="en-US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Some are modified by industry, e.g. MSG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Some are modified after transcription!</a:t>
            </a:r>
          </a:p>
          <a:p>
            <a:endParaRPr lang="en-US" sz="28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1397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  <a:latin typeface="Arial Black" pitchFamily="34" charset="0"/>
              </a:rPr>
              <a:t>Proteinogenic</a:t>
            </a:r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61722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Non-</a:t>
            </a:r>
            <a:r>
              <a:rPr lang="en-US" sz="4000" dirty="0" err="1" smtClean="0">
                <a:solidFill>
                  <a:srgbClr val="FFFF00"/>
                </a:solidFill>
                <a:latin typeface="Arial Black" pitchFamily="34" charset="0"/>
              </a:rPr>
              <a:t>Proteinogenic</a:t>
            </a:r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  <a:latin typeface="Arial Black" pitchFamily="34" charset="0"/>
              </a:rPr>
              <a:t>Gotta</a:t>
            </a:r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 Hand it to you..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053405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Amino acids have “handedness,” or </a:t>
            </a:r>
            <a:r>
              <a:rPr lang="en-US" sz="2800" dirty="0" err="1" smtClean="0">
                <a:solidFill>
                  <a:schemeClr val="bg1"/>
                </a:solidFill>
                <a:latin typeface="Arial Black" pitchFamily="34" charset="0"/>
              </a:rPr>
              <a:t>chirality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.  This means that they cannot be superimposed on their mirror image.   </a:t>
            </a:r>
          </a:p>
        </p:txBody>
      </p:sp>
      <p:pic>
        <p:nvPicPr>
          <p:cNvPr id="1026" name="Picture 2" descr="http://upload.wikimedia.org/wikipedia/commons/8/87/Chirality_with_h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819400"/>
            <a:ext cx="5266765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Southpaws unite!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053405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Almost all the amino acids incorporated into proteins are L-amino acids, not D-amino acids.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Bacterial cell walls contain mostly  D-amino acids, though. 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L-amino acids dissolve in water much more easily.</a:t>
            </a:r>
          </a:p>
          <a:p>
            <a:endParaRPr lang="en-US" sz="28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science20.com/files/images/left%20right%20handed%20amino%20ac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90600"/>
            <a:ext cx="5486400" cy="5486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Life from space?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Bond, Peptide Bond.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053405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Amino acids are held to each other with special covalent bonds – peptide bonds.</a:t>
            </a:r>
          </a:p>
          <a:p>
            <a:endParaRPr lang="en-US" sz="28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ebi.ac.uk/2can/images/biology_aminoacid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953" y="1066800"/>
            <a:ext cx="8604447" cy="5486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Shake Your R Group, Baby.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Scientific Cuddling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053405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Amino acids in a chain don’t just stay in a chain.  They curl up and combine with other chains.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1° structure – straight chain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2° structure – folding to create structures, e.g. zinc fingers, </a:t>
            </a:r>
            <a:r>
              <a:rPr lang="el-GR" sz="2800" dirty="0" smtClean="0">
                <a:solidFill>
                  <a:schemeClr val="bg1"/>
                </a:solidFill>
                <a:latin typeface="Arial Black" pitchFamily="34" charset="0"/>
              </a:rPr>
              <a:t>β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-pleated sheets, </a:t>
            </a:r>
            <a:r>
              <a:rPr lang="el-GR" sz="2800" dirty="0" smtClean="0">
                <a:solidFill>
                  <a:schemeClr val="bg1"/>
                </a:solidFill>
                <a:latin typeface="Arial Black" pitchFamily="34" charset="0"/>
              </a:rPr>
              <a:t>α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-helices or coiled coils.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3° structure – Structures interact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4° structure – Combination with other chains.</a:t>
            </a:r>
          </a:p>
          <a:p>
            <a:endParaRPr lang="en-US" sz="28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57200"/>
            <a:ext cx="441452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The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71525"/>
            <a:ext cx="7658100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  <a:latin typeface="Arial Black" pitchFamily="34" charset="0"/>
              </a:rPr>
              <a:t>Haemoglobin</a:t>
            </a:r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57200"/>
            <a:ext cx="4191000" cy="609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ATP </a:t>
            </a:r>
            <a:r>
              <a:rPr lang="en-US" sz="4000" dirty="0" err="1" smtClean="0">
                <a:solidFill>
                  <a:srgbClr val="FFFF00"/>
                </a:solidFill>
                <a:latin typeface="Arial Black" pitchFamily="34" charset="0"/>
              </a:rPr>
              <a:t>Synthase</a:t>
            </a:r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500" y="330200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PROTEINS AND NUCLEIC ACIDS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6002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100" y="20574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BABY, IF YOU UNZIP MY GENES WE CAN MAKE SOME POLYPEPTIDES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521214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D.M. Syracuse, Presenter</a:t>
            </a:r>
          </a:p>
          <a:p>
            <a:pPr algn="r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TST BOCES</a:t>
            </a:r>
            <a:endParaRPr lang="en-US" sz="32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r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Ithaca, </a:t>
            </a:r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NY</a:t>
            </a:r>
          </a:p>
        </p:txBody>
      </p:sp>
      <p:pic>
        <p:nvPicPr>
          <p:cNvPr id="28674" name="Picture 2" descr="http://www.worldculture.org/images/anniversaries/apr%20images/apr-d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34340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502" y="928688"/>
            <a:ext cx="7157098" cy="57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Salivary Amylase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57200"/>
            <a:ext cx="622935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  <a:latin typeface="Arial Black" pitchFamily="34" charset="0"/>
              </a:rPr>
              <a:t>Actin</a:t>
            </a:r>
            <a:endParaRPr lang="en-US" sz="4000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990600"/>
            <a:ext cx="6019800" cy="561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  <a:latin typeface="Arial Black" pitchFamily="34" charset="0"/>
              </a:rPr>
              <a:t>Asparaginase</a:t>
            </a:r>
            <a:endParaRPr lang="en-US" sz="4000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Functions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053405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Enzymes – duh.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Structure – bacterial cell walls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Movement – </a:t>
            </a:r>
            <a:r>
              <a:rPr lang="en-US" sz="2800" dirty="0" err="1" smtClean="0">
                <a:solidFill>
                  <a:schemeClr val="bg1"/>
                </a:solidFill>
                <a:latin typeface="Arial Black" pitchFamily="34" charset="0"/>
              </a:rPr>
              <a:t>actin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, myosin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Cell signaling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Immune system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Transport proteins in cell membranes</a:t>
            </a:r>
          </a:p>
          <a:p>
            <a:endParaRPr lang="en-US" sz="28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4164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Arial Black" pitchFamily="34" charset="0"/>
              </a:rPr>
              <a:t>Ribonucleic Acid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  <a:latin typeface="Arial Black" pitchFamily="34" charset="0"/>
              </a:rPr>
              <a:t>and</a:t>
            </a:r>
          </a:p>
          <a:p>
            <a:pPr algn="ctr"/>
            <a:r>
              <a:rPr lang="en-US" sz="5400" dirty="0" smtClean="0">
                <a:solidFill>
                  <a:srgbClr val="FFFF00"/>
                </a:solidFill>
                <a:latin typeface="Arial Black" pitchFamily="34" charset="0"/>
              </a:rPr>
              <a:t>Deoxyribonucleic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Who lines up the proteins?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053405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Nucleic acids = DNA or RNA</a:t>
            </a:r>
          </a:p>
          <a:p>
            <a:endParaRPr lang="en-US" sz="28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905000"/>
            <a:ext cx="7848600" cy="4572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71600" y="2743200"/>
            <a:ext cx="6248400" cy="35052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57400" y="3505200"/>
            <a:ext cx="4876800" cy="25908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43200" y="2006600"/>
            <a:ext cx="3378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Nucleic Acid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9491" y="2782669"/>
            <a:ext cx="3199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Nucleotides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3884474"/>
            <a:ext cx="46805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Arial Black" pitchFamily="34" charset="0"/>
              </a:rPr>
              <a:t>Sugar</a:t>
            </a:r>
          </a:p>
          <a:p>
            <a:pPr algn="ctr"/>
            <a:r>
              <a:rPr lang="en-US" sz="3600" dirty="0" smtClean="0">
                <a:latin typeface="Arial Black" pitchFamily="34" charset="0"/>
              </a:rPr>
              <a:t>Phosphate </a:t>
            </a:r>
          </a:p>
          <a:p>
            <a:pPr algn="ctr"/>
            <a:r>
              <a:rPr lang="en-US" sz="3600" dirty="0" smtClean="0">
                <a:latin typeface="Arial Black" pitchFamily="34" charset="0"/>
              </a:rPr>
              <a:t>Nitrogenous Base</a:t>
            </a:r>
            <a:endParaRPr lang="en-US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The “Central Dogma”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762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No dogs allowed </a:t>
            </a:r>
          </a:p>
        </p:txBody>
      </p:sp>
      <p:pic>
        <p:nvPicPr>
          <p:cNvPr id="1026" name="Picture 2" descr="http://www.bio.davidson.edu/people/macampbell/Gordon/art/lin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838200"/>
            <a:ext cx="4724400" cy="5690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“Le Helix Double”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053405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DNA has a double helix; RNA, a single.</a:t>
            </a:r>
          </a:p>
          <a:p>
            <a:endParaRPr lang="en-US" sz="28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6127321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427732"/>
            <a:ext cx="5029200" cy="397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The Nucleotide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053405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Ribose is the sugar in RNA, </a:t>
            </a:r>
            <a:r>
              <a:rPr lang="en-US" sz="2800" dirty="0" err="1" smtClean="0">
                <a:solidFill>
                  <a:schemeClr val="bg1"/>
                </a:solidFill>
                <a:latin typeface="Arial Black" pitchFamily="34" charset="0"/>
              </a:rPr>
              <a:t>Deoxyribose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is the sugar in DNA.  </a:t>
            </a:r>
          </a:p>
          <a:p>
            <a:endParaRPr lang="en-US" sz="28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The Nitrogenous Base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053405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RNA – Adenine, Guanine, Cytosine and </a:t>
            </a:r>
            <a:r>
              <a:rPr lang="en-US" sz="2800" dirty="0" err="1" smtClean="0">
                <a:solidFill>
                  <a:schemeClr val="bg1"/>
                </a:solidFill>
                <a:latin typeface="Arial Black" pitchFamily="34" charset="0"/>
              </a:rPr>
              <a:t>Uracil</a:t>
            </a:r>
            <a:endParaRPr lang="en-US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DNA – Adenine, Guanine, Cytosine and Thymine.  </a:t>
            </a:r>
          </a:p>
          <a:p>
            <a:endParaRPr lang="en-US" sz="28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67050"/>
            <a:ext cx="50863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400800" y="3505200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 Black" pitchFamily="34" charset="0"/>
              </a:rPr>
              <a:t>Purines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8033" y="5486400"/>
            <a:ext cx="3295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 Black" pitchFamily="34" charset="0"/>
              </a:rPr>
              <a:t>Pyramidines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And we begin…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28956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Something remotely interesting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352800" y="762000"/>
            <a:ext cx="3892241" cy="1209020"/>
            <a:chOff x="3352800" y="762000"/>
            <a:chExt cx="3892241" cy="1209020"/>
          </a:xfrm>
        </p:grpSpPr>
        <p:sp>
          <p:nvSpPr>
            <p:cNvPr id="6" name="TextBox 5"/>
            <p:cNvSpPr txBox="1"/>
            <p:nvPr/>
          </p:nvSpPr>
          <p:spPr>
            <a:xfrm>
              <a:off x="4191000" y="1447800"/>
              <a:ext cx="305404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Arial Black" pitchFamily="34" charset="0"/>
                </a:rPr>
                <a:t>Slide Contents</a:t>
              </a:r>
              <a:endParaRPr lang="en-US" sz="28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10800000">
              <a:off x="3352800" y="762000"/>
              <a:ext cx="838200" cy="6858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2362200" y="4267200"/>
            <a:ext cx="4410182" cy="1818620"/>
            <a:chOff x="2362200" y="4267200"/>
            <a:chExt cx="4410182" cy="1818620"/>
          </a:xfrm>
        </p:grpSpPr>
        <p:sp>
          <p:nvSpPr>
            <p:cNvPr id="10" name="TextBox 9"/>
            <p:cNvSpPr txBox="1"/>
            <p:nvPr/>
          </p:nvSpPr>
          <p:spPr>
            <a:xfrm>
              <a:off x="2362200" y="5562600"/>
              <a:ext cx="441018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Arial Black" pitchFamily="34" charset="0"/>
                </a:rPr>
                <a:t>Some “science” thing</a:t>
              </a:r>
              <a:endParaRPr lang="en-US" sz="28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3733800" y="4419600"/>
              <a:ext cx="1143000" cy="8382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The end is near…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7620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DNA is more robust than RNA.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Why build a “wimpy” molecule?</a:t>
            </a:r>
          </a:p>
          <a:p>
            <a:endParaRPr lang="en-US" sz="28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752600"/>
            <a:ext cx="4343400" cy="486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617691" y="1859059"/>
            <a:ext cx="3905250" cy="517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DNA is </a:t>
            </a:r>
            <a:r>
              <a:rPr lang="en-US" sz="4000" dirty="0" err="1" smtClean="0">
                <a:solidFill>
                  <a:srgbClr val="FFFF00"/>
                </a:solidFill>
                <a:latin typeface="Arial Black" pitchFamily="34" charset="0"/>
              </a:rPr>
              <a:t>Antiparallel</a:t>
            </a:r>
            <a:endParaRPr lang="en-US" sz="4000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20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Named for carbon locations.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Implications for DNA replication/transcription.</a:t>
            </a:r>
          </a:p>
          <a:p>
            <a:endParaRPr lang="en-US" sz="28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99157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Arial Black" pitchFamily="34" charset="0"/>
              </a:rPr>
              <a:t>YOU CAN ONLY ADD DNA TO THE 3’ END!</a:t>
            </a:r>
            <a:endParaRPr lang="en-US" sz="9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533400" y="1524000"/>
            <a:ext cx="4038600" cy="3886200"/>
          </a:xfrm>
          <a:prstGeom prst="irregularSeal1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 1 5"/>
          <p:cNvSpPr/>
          <p:nvPr/>
        </p:nvSpPr>
        <p:spPr>
          <a:xfrm>
            <a:off x="4953000" y="0"/>
            <a:ext cx="4038600" cy="3886200"/>
          </a:xfrm>
          <a:prstGeom prst="irregularSeal1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xplosion 1 6"/>
          <p:cNvSpPr/>
          <p:nvPr/>
        </p:nvSpPr>
        <p:spPr>
          <a:xfrm>
            <a:off x="4419600" y="2971800"/>
            <a:ext cx="4038600" cy="38862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49" presetClass="entr" presetSubtype="0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DNA is faithful!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7620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Error rate of 1 mistake in 1,000,000 to 100,000,000 nucleotides copied. 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At about 3 billion bases, that’s as many as 3,000 errors for each replication!  NG! 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Enzymes (made of proteins) can fix these errors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Some errors are necessary – Evolution.  </a:t>
            </a:r>
          </a:p>
          <a:p>
            <a:endParaRPr lang="en-US" sz="28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4154031"/>
            <a:ext cx="6781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The capacity to blunder slightly is the real marvel of DNA. Without this special attribute, we would still be anaerobic bacteria and there would be no music.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       -- Lewis Thomas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The </a:t>
            </a:r>
            <a:r>
              <a:rPr lang="en-US" sz="4000" dirty="0" err="1" smtClean="0">
                <a:solidFill>
                  <a:srgbClr val="FFFF00"/>
                </a:solidFill>
                <a:latin typeface="Arial Black" pitchFamily="34" charset="0"/>
              </a:rPr>
              <a:t>dénoument</a:t>
            </a:r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76200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DNA codes for RNA (transcription).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RNA codes for proteins (translation).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Proteins can make pretty much anything (awesome).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Structure is directly related to function.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gutwin.org/mt/beccablog/archives/images/bunny-cookie-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46049"/>
            <a:ext cx="5486400" cy="44307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334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Questions are like cookies:  If you don’t ask them, a bunny will eat them.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photographicdictionary.com/images/b/b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143000"/>
            <a:ext cx="5029200" cy="5029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Ask questions…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No yelling at the table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85934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Carbon is the “backbone” of the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     molecules-O-life.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Carbon forms four covalent bonds.</a:t>
            </a:r>
          </a:p>
        </p:txBody>
      </p:sp>
      <p:sp>
        <p:nvSpPr>
          <p:cNvPr id="6" name="TextBox 5"/>
          <p:cNvSpPr txBox="1"/>
          <p:nvPr/>
        </p:nvSpPr>
        <p:spPr>
          <a:xfrm rot="21009680">
            <a:off x="3622828" y="90194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periodic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648200" y="533400"/>
            <a:ext cx="177800" cy="381000"/>
            <a:chOff x="2743200" y="4800600"/>
            <a:chExt cx="177800" cy="381000"/>
          </a:xfrm>
        </p:grpSpPr>
        <p:cxnSp>
          <p:nvCxnSpPr>
            <p:cNvPr id="8" name="Straight Connector 7"/>
            <p:cNvCxnSpPr/>
            <p:nvPr/>
          </p:nvCxnSpPr>
          <p:spPr>
            <a:xfrm rot="5400000" flipH="1" flipV="1">
              <a:off x="2590800" y="4953000"/>
              <a:ext cx="381000" cy="7620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2692400" y="4953000"/>
              <a:ext cx="381000" cy="7620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3581400" y="4572000"/>
            <a:ext cx="1295400" cy="144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latin typeface="Arial Black" pitchFamily="34" charset="0"/>
              </a:rPr>
              <a:t>C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10800000">
            <a:off x="2590800" y="5334000"/>
            <a:ext cx="838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4724401" y="5334000"/>
            <a:ext cx="838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695700" y="6210300"/>
            <a:ext cx="838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695700" y="4305300"/>
            <a:ext cx="838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No yelling at the table, cont.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053405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Hydrogen can form one covalent bond; oxygen, two.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All of the molecules-o-life contain these three elements (C,H,O)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4114800"/>
            <a:ext cx="1295400" cy="144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latin typeface="Arial Black" pitchFamily="34" charset="0"/>
              </a:rPr>
              <a:t>H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562100" y="3848100"/>
            <a:ext cx="838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81600" y="4038600"/>
            <a:ext cx="1295400" cy="144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latin typeface="Arial Black" pitchFamily="34" charset="0"/>
              </a:rPr>
              <a:t>O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10800000">
            <a:off x="6324601" y="4800600"/>
            <a:ext cx="838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5295900" y="3771900"/>
            <a:ext cx="838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One of these things…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53405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Nitrogen and phosphorous set apart some molecules-o-life from others.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Both nitrogen and phosphorous can form three covalent bonds.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599" y="4419600"/>
            <a:ext cx="1295400" cy="144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latin typeface="Arial Black" pitchFamily="34" charset="0"/>
              </a:rPr>
              <a:t>P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7086600" y="5181600"/>
            <a:ext cx="838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057899" y="4152900"/>
            <a:ext cx="838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5029199" y="5181600"/>
            <a:ext cx="838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05000" y="4191000"/>
            <a:ext cx="1295400" cy="144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latin typeface="Arial Black" pitchFamily="34" charset="0"/>
              </a:rPr>
              <a:t>N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10800000">
            <a:off x="3048001" y="4953000"/>
            <a:ext cx="838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2019300" y="3924300"/>
            <a:ext cx="838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990600" y="4953000"/>
            <a:ext cx="838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2571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FF00"/>
                </a:solidFill>
                <a:latin typeface="Arial Black" pitchFamily="34" charset="0"/>
              </a:rPr>
              <a:t>Proteins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  <a:latin typeface="Arial Black" pitchFamily="34" charset="0"/>
              </a:rPr>
              <a:t>or</a:t>
            </a:r>
          </a:p>
          <a:p>
            <a:pPr algn="ctr"/>
            <a:r>
              <a:rPr lang="en-US" sz="8000" dirty="0" smtClean="0">
                <a:solidFill>
                  <a:srgbClr val="FFFF00"/>
                </a:solidFill>
                <a:latin typeface="Arial Black" pitchFamily="34" charset="0"/>
              </a:rPr>
              <a:t>Polypeptides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Nice to meat you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053405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Proteins are made of many amino acids strung together with covalent bonds.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4165937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Arial Black" pitchFamily="34" charset="0"/>
              </a:rPr>
              <a:t>AA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4165937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Arial Black" pitchFamily="34" charset="0"/>
              </a:rPr>
              <a:t>AA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4165937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Arial Black" pitchFamily="34" charset="0"/>
              </a:rPr>
              <a:t>AA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34200" y="4165937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Arial Black" pitchFamily="34" charset="0"/>
              </a:rPr>
              <a:t>AA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057400" y="4648200"/>
            <a:ext cx="6858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14800" y="4648200"/>
            <a:ext cx="6858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23000" y="4648200"/>
            <a:ext cx="6858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740</Words>
  <Application>Microsoft Office PowerPoint</Application>
  <PresentationFormat>On-screen Show (4:3)</PresentationFormat>
  <Paragraphs>121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Groton 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David Syracuse</cp:lastModifiedBy>
  <cp:revision>82</cp:revision>
  <dcterms:created xsi:type="dcterms:W3CDTF">2010-10-12T01:40:22Z</dcterms:created>
  <dcterms:modified xsi:type="dcterms:W3CDTF">2013-12-06T13:05:50Z</dcterms:modified>
</cp:coreProperties>
</file>