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B540-867F-4DEB-B9D4-4981ACB20206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28D2-245A-4BBF-8317-70CA74F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2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B540-867F-4DEB-B9D4-4981ACB20206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28D2-245A-4BBF-8317-70CA74F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9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B540-867F-4DEB-B9D4-4981ACB20206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28D2-245A-4BBF-8317-70CA74F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3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B540-867F-4DEB-B9D4-4981ACB20206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28D2-245A-4BBF-8317-70CA74F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7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B540-867F-4DEB-B9D4-4981ACB20206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28D2-245A-4BBF-8317-70CA74F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0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B540-867F-4DEB-B9D4-4981ACB20206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28D2-245A-4BBF-8317-70CA74F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6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B540-867F-4DEB-B9D4-4981ACB20206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28D2-245A-4BBF-8317-70CA74F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6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B540-867F-4DEB-B9D4-4981ACB20206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28D2-245A-4BBF-8317-70CA74F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2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B540-867F-4DEB-B9D4-4981ACB20206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28D2-245A-4BBF-8317-70CA74F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5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B540-867F-4DEB-B9D4-4981ACB20206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28D2-245A-4BBF-8317-70CA74F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B540-867F-4DEB-B9D4-4981ACB20206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28D2-245A-4BBF-8317-70CA74F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1B540-867F-4DEB-B9D4-4981ACB20206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528D2-245A-4BBF-8317-70CA74F9A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7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ranial_nerve" TargetMode="External"/><Relationship Id="rId2" Type="http://schemas.openxmlformats.org/officeDocument/2006/relationships/hyperlink" Target="http://youtu.be/0lbwshg_Kj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258669"/>
            <a:ext cx="63658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Anatomy and Physiology</a:t>
            </a:r>
          </a:p>
          <a:p>
            <a:pPr algn="ctr"/>
            <a:endParaRPr lang="en-US" sz="3600" dirty="0">
              <a:latin typeface="Arial Black" pitchFamily="34" charset="0"/>
            </a:endParaRPr>
          </a:p>
          <a:p>
            <a:pPr algn="ctr"/>
            <a:r>
              <a:rPr lang="en-US" sz="3600" dirty="0" smtClean="0">
                <a:latin typeface="Arial Black" pitchFamily="34" charset="0"/>
              </a:rPr>
              <a:t>Part </a:t>
            </a:r>
            <a:r>
              <a:rPr lang="en-US" sz="3600" dirty="0" smtClean="0">
                <a:latin typeface="Arial Black" pitchFamily="34" charset="0"/>
              </a:rPr>
              <a:t>II</a:t>
            </a:r>
            <a:endParaRPr lang="en-US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530"/>
            <a:ext cx="5538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 Black" pitchFamily="34" charset="0"/>
              </a:rPr>
              <a:t>Saltatory</a:t>
            </a:r>
            <a:r>
              <a:rPr lang="en-US" sz="3600" dirty="0" smtClean="0">
                <a:latin typeface="Arial Black" pitchFamily="34" charset="0"/>
              </a:rPr>
              <a:t> Conduction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9218" name="Picture 2" descr="http://faculty.washington.edu/chudler/no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47749"/>
            <a:ext cx="4829175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tokresource.org/tok_classes/biobiobio/biomenu/nerves_hormones_homeostasis/saltatory_condu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62274"/>
            <a:ext cx="7620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biusante.parisdescartes.fr/chn/images/gd/ranvier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44" y="304800"/>
            <a:ext cx="4566285" cy="630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2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7530"/>
            <a:ext cx="75969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Speed:</a:t>
            </a:r>
          </a:p>
          <a:p>
            <a:endParaRPr lang="en-US" sz="3600" dirty="0">
              <a:latin typeface="Arial Black" pitchFamily="34" charset="0"/>
            </a:endParaRPr>
          </a:p>
          <a:p>
            <a:r>
              <a:rPr lang="en-US" sz="3600" dirty="0" err="1" smtClean="0">
                <a:latin typeface="Arial Black" pitchFamily="34" charset="0"/>
              </a:rPr>
              <a:t>Mylenated</a:t>
            </a:r>
            <a:r>
              <a:rPr lang="en-US" sz="3600" dirty="0" smtClean="0">
                <a:latin typeface="Arial Black" pitchFamily="34" charset="0"/>
              </a:rPr>
              <a:t>:</a:t>
            </a:r>
          </a:p>
          <a:p>
            <a:r>
              <a:rPr lang="en-US" sz="3600" dirty="0" smtClean="0">
                <a:latin typeface="Arial Black" pitchFamily="34" charset="0"/>
              </a:rPr>
              <a:t>80 – 120 m/s (179 – 268 mi/</a:t>
            </a:r>
            <a:r>
              <a:rPr lang="en-US" sz="3600" dirty="0" err="1" smtClean="0">
                <a:latin typeface="Arial Black" pitchFamily="34" charset="0"/>
              </a:rPr>
              <a:t>hr</a:t>
            </a:r>
            <a:r>
              <a:rPr lang="en-US" sz="3600" dirty="0" smtClean="0">
                <a:latin typeface="Arial Black" pitchFamily="34" charset="0"/>
              </a:rPr>
              <a:t>)</a:t>
            </a:r>
          </a:p>
          <a:p>
            <a:endParaRPr lang="en-US" sz="3600" dirty="0">
              <a:latin typeface="Arial Black" pitchFamily="34" charset="0"/>
            </a:endParaRPr>
          </a:p>
          <a:p>
            <a:r>
              <a:rPr lang="en-US" sz="3600" dirty="0" err="1" smtClean="0">
                <a:latin typeface="Arial Black" pitchFamily="34" charset="0"/>
              </a:rPr>
              <a:t>Unmylenated</a:t>
            </a:r>
            <a:r>
              <a:rPr lang="en-US" sz="3600" dirty="0" smtClean="0">
                <a:latin typeface="Arial Black" pitchFamily="34" charset="0"/>
              </a:rPr>
              <a:t>:</a:t>
            </a:r>
          </a:p>
          <a:p>
            <a:r>
              <a:rPr lang="en-US" sz="3600" dirty="0" smtClean="0">
                <a:latin typeface="Arial Black" pitchFamily="34" charset="0"/>
              </a:rPr>
              <a:t>About 1 m/s (2.2 mi/</a:t>
            </a:r>
            <a:r>
              <a:rPr lang="en-US" sz="3600" dirty="0" err="1" smtClean="0">
                <a:latin typeface="Arial Black" pitchFamily="34" charset="0"/>
              </a:rPr>
              <a:t>hr</a:t>
            </a:r>
            <a:r>
              <a:rPr lang="en-US" sz="3600" dirty="0" smtClean="0">
                <a:latin typeface="Arial Black" pitchFamily="34" charset="0"/>
              </a:rPr>
              <a:t>)</a:t>
            </a:r>
            <a:endParaRPr lang="en-US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7530"/>
            <a:ext cx="86440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Implications</a:t>
            </a:r>
          </a:p>
          <a:p>
            <a:endParaRPr lang="en-US" sz="3600" dirty="0">
              <a:latin typeface="Arial Black" pitchFamily="34" charset="0"/>
            </a:endParaRPr>
          </a:p>
          <a:p>
            <a:r>
              <a:rPr lang="en-US" sz="3600" dirty="0" smtClean="0">
                <a:latin typeface="Arial Black" pitchFamily="34" charset="0"/>
              </a:rPr>
              <a:t>The Cranial Nerves </a:t>
            </a:r>
            <a:r>
              <a:rPr lang="en-US" sz="3600" dirty="0" smtClean="0">
                <a:latin typeface="Arial Black" pitchFamily="34" charset="0"/>
                <a:hlinkClick r:id="rId2"/>
              </a:rPr>
              <a:t>(click)</a:t>
            </a:r>
            <a:r>
              <a:rPr lang="en-US" sz="3600" dirty="0" smtClean="0">
                <a:latin typeface="Arial Black" pitchFamily="34" charset="0"/>
              </a:rPr>
              <a:t>  </a:t>
            </a:r>
            <a:r>
              <a:rPr lang="en-US" sz="3600" dirty="0" smtClean="0">
                <a:latin typeface="Arial Black" pitchFamily="34" charset="0"/>
                <a:hlinkClick r:id="rId3"/>
              </a:rPr>
              <a:t>(click)</a:t>
            </a:r>
            <a:endParaRPr lang="en-US" sz="3600" dirty="0" smtClean="0">
              <a:latin typeface="Arial Black" pitchFamily="34" charset="0"/>
            </a:endParaRPr>
          </a:p>
          <a:p>
            <a:endParaRPr lang="en-US" sz="3600" dirty="0">
              <a:latin typeface="Arial Black" pitchFamily="34" charset="0"/>
            </a:endParaRPr>
          </a:p>
          <a:p>
            <a:r>
              <a:rPr lang="en-US" sz="3600" dirty="0" smtClean="0">
                <a:latin typeface="Arial Black" pitchFamily="34" charset="0"/>
              </a:rPr>
              <a:t>Can be affected by massage</a:t>
            </a:r>
          </a:p>
        </p:txBody>
      </p:sp>
    </p:spTree>
    <p:extLst>
      <p:ext uri="{BB962C8B-B14F-4D97-AF65-F5344CB8AC3E}">
        <p14:creationId xmlns:p14="http://schemas.microsoft.com/office/powerpoint/2010/main" val="13439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752" y="87531"/>
            <a:ext cx="4064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Nerve Anatomy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1030" name="Picture 6" descr="http://img.docstoccdn.com/thumb/orig/1083285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1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7530"/>
            <a:ext cx="1459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Axon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914400"/>
            <a:ext cx="6344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itchFamily="34" charset="0"/>
              </a:rPr>
              <a:t>Like a tube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itchFamily="34" charset="0"/>
              </a:rPr>
              <a:t>negative on the inside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2050" name="Picture 2" descr="http://hermes.mbl.edu/publications/pub_archive/Loligo/squid/images/axon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67" y="2667000"/>
            <a:ext cx="428625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2114729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_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043" y="4267200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+</a:t>
            </a:r>
            <a:endParaRPr lang="en-US" sz="6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09410" y="3124200"/>
            <a:ext cx="3005933" cy="533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66800" y="4395788"/>
            <a:ext cx="1981200" cy="50104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1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7530"/>
            <a:ext cx="1818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Myelin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85800"/>
            <a:ext cx="69811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itchFamily="34" charset="0"/>
              </a:rPr>
              <a:t>Insulates like on a wire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itchFamily="34" charset="0"/>
              </a:rPr>
              <a:t>Made by </a:t>
            </a:r>
            <a:r>
              <a:rPr lang="en-US" sz="3600" dirty="0" err="1" smtClean="0">
                <a:latin typeface="Arial Black" pitchFamily="34" charset="0"/>
              </a:rPr>
              <a:t>Schawann</a:t>
            </a:r>
            <a:r>
              <a:rPr lang="en-US" sz="3600" dirty="0" smtClean="0">
                <a:latin typeface="Arial Black" pitchFamily="34" charset="0"/>
              </a:rPr>
              <a:t> cells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3076" name="Picture 4" descr="http://www.nature.com/nrn/journal/v6/n9/images/nrn1743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71" y="2133600"/>
            <a:ext cx="3733800" cy="462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odor Schwann Lit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4495800" cy="605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05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7530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Dendrites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83456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itchFamily="34" charset="0"/>
              </a:rPr>
              <a:t>Communicate with other cells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itchFamily="34" charset="0"/>
              </a:rPr>
              <a:t>Release neurotransmitters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 Black" pitchFamily="34" charset="0"/>
              </a:rPr>
              <a:t>Don’t quite touch!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4098" name="Picture 2" descr="http://static-www.icr.org/i/articles/imp/imp-200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78" y="2759757"/>
            <a:ext cx="5724525" cy="37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1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7530"/>
            <a:ext cx="4567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Nerve Physiology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5122" name="Picture 2" descr="http://bio1151b.nicerweb.net/Locked/media/ch07/07_16SodiumPotassiumPu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153400" cy="485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7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0" y="3352800"/>
            <a:ext cx="6019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0" y="5105400"/>
            <a:ext cx="6019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524000" y="3352800"/>
            <a:ext cx="6012180" cy="0"/>
            <a:chOff x="1524000" y="3200400"/>
            <a:chExt cx="6012180" cy="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524000" y="3200400"/>
              <a:ext cx="2590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945380" y="3200400"/>
              <a:ext cx="2590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57200" y="664965"/>
            <a:ext cx="28440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Na+</a:t>
            </a:r>
            <a:endParaRPr lang="en-US" sz="9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200400"/>
            <a:ext cx="282801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C00000"/>
                </a:solidFill>
                <a:latin typeface="Arial Black" panose="020B0A04020102020204" pitchFamily="34" charset="0"/>
              </a:rPr>
              <a:t>K</a:t>
            </a:r>
            <a:r>
              <a:rPr lang="en-US" sz="13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+</a:t>
            </a:r>
            <a:endParaRPr lang="en-US" sz="13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3964" y="4241780"/>
            <a:ext cx="489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Na+</a:t>
            </a:r>
            <a:endParaRPr lang="en-US" sz="105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6867" y="1378059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Arial Black" panose="020B0A04020102020204" pitchFamily="34" charset="0"/>
              </a:rPr>
              <a:t>K</a:t>
            </a:r>
            <a:r>
              <a:rPr lang="en-US" sz="1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+</a:t>
            </a:r>
            <a:endParaRPr lang="en-US" sz="1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2987" y="1954650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Na+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2059395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K</a:t>
            </a:r>
            <a:r>
              <a:rPr lang="en-US" sz="2000" dirty="0" smtClean="0">
                <a:latin typeface="Arial Black" panose="020B0A04020102020204" pitchFamily="34" charset="0"/>
              </a:rPr>
              <a:t>+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1954650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K</a:t>
            </a:r>
            <a:r>
              <a:rPr lang="en-US" sz="2000" dirty="0" smtClean="0">
                <a:latin typeface="Arial Black" panose="020B0A04020102020204" pitchFamily="34" charset="0"/>
              </a:rPr>
              <a:t>+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3166" y="2011740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K</a:t>
            </a:r>
            <a:r>
              <a:rPr lang="en-US" sz="2000" dirty="0" smtClean="0">
                <a:latin typeface="Arial Black" panose="020B0A04020102020204" pitchFamily="34" charset="0"/>
              </a:rPr>
              <a:t>+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6308" y="3733800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K</a:t>
            </a:r>
            <a:r>
              <a:rPr lang="en-US" sz="2000" dirty="0" smtClean="0">
                <a:latin typeface="Arial Black" panose="020B0A04020102020204" pitchFamily="34" charset="0"/>
              </a:rPr>
              <a:t>+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3964" y="3533745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K</a:t>
            </a:r>
            <a:r>
              <a:rPr lang="en-US" sz="2000" dirty="0" smtClean="0">
                <a:latin typeface="Arial Black" panose="020B0A04020102020204" pitchFamily="34" charset="0"/>
              </a:rPr>
              <a:t>+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45380" y="4572640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K</a:t>
            </a:r>
            <a:r>
              <a:rPr lang="en-US" sz="2000" dirty="0" smtClean="0">
                <a:latin typeface="Arial Black" panose="020B0A04020102020204" pitchFamily="34" charset="0"/>
              </a:rPr>
              <a:t>+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76016" y="3741420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K</a:t>
            </a:r>
            <a:r>
              <a:rPr lang="en-US" sz="2000" dirty="0" smtClean="0">
                <a:latin typeface="Arial Black" panose="020B0A04020102020204" pitchFamily="34" charset="0"/>
              </a:rPr>
              <a:t>+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3560" y="2411850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K</a:t>
            </a:r>
            <a:r>
              <a:rPr lang="en-US" sz="2000" dirty="0" smtClean="0">
                <a:latin typeface="Arial Black" panose="020B0A04020102020204" pitchFamily="34" charset="0"/>
              </a:rPr>
              <a:t>+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2815" y="4038600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Na+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79103" y="1615499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Na+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12713" y="1402140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Na+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84192" y="2419530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Na+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31748" y="4503390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Na+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7799" y="3429000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Na+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7878" y="2716650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K</a:t>
            </a:r>
            <a:r>
              <a:rPr lang="en-US" sz="2000" dirty="0" smtClean="0">
                <a:latin typeface="Arial Black" panose="020B0A04020102020204" pitchFamily="34" charset="0"/>
              </a:rPr>
              <a:t>+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64498" y="2316600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K</a:t>
            </a:r>
            <a:r>
              <a:rPr lang="en-US" sz="2000" dirty="0" smtClean="0">
                <a:latin typeface="Arial Black" panose="020B0A04020102020204" pitchFamily="34" charset="0"/>
              </a:rPr>
              <a:t>+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7184" y="1753405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K</a:t>
            </a:r>
            <a:r>
              <a:rPr lang="en-US" sz="2000" dirty="0" smtClean="0">
                <a:latin typeface="Arial Black" panose="020B0A04020102020204" pitchFamily="34" charset="0"/>
              </a:rPr>
              <a:t>+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038600" y="2482930"/>
            <a:ext cx="990600" cy="155567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4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C 0.00347 0.0081 0.00903 0.01366 0.01337 0.02107 C 0.02118 0.03426 0.02656 0.0507 0.03003 0.06667 C 0.03247 0.07801 0.03403 0.08912 0.03507 0.10093 C 0.03559 0.10579 0.03663 0.11551 0.03663 0.11551 C 0.03611 0.19144 0.0342 0.26736 0.0342 0.34329 " pathEditMode="relative" ptsTypes="fffff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8.51852E-6 C -0.00173 0.02292 -0.00121 0.01274 5.27778E-6 0.05463 C 0.00018 0.06158 0.00226 0.07014 0.00348 0.07686 C 0.004 0.0794 0.00504 0.0845 0.00504 0.0845 C 0.00591 0.09399 0.00678 0.10325 0.00921 0.11227 C 0.01268 0.14376 0.01476 0.17709 0.00765 0.20788 C 0.004 0.23959 -0.00989 0.2676 -0.01319 0.29908 C -0.01267 0.31135 -0.01232 0.32338 -0.01162 0.33565 C -0.01076 0.35116 0.00522 0.37084 0.01598 0.37454 C 0.01997 0.37848 0.02535 0.37778 0.02917 0.38241 C 0.03091 0.3845 0.0323 0.38727 0.03421 0.38889 C 0.03508 0.38959 0.03681 0.39121 0.03681 0.39121 " pathEditMode="relative" ptsTypes="fffffffffffA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3.7037E-6 C -0.00433 -0.00347 -0.00729 -0.00949 -0.01093 -0.01435 C -0.01458 -0.02477 -0.00972 -0.01273 -0.01597 -0.02222 C -0.0177 -0.025 -0.01857 -0.02917 -0.02013 -0.03218 C -0.02343 -0.03889 -0.0269 -0.04514 -0.03003 -0.05208 C -0.03315 -0.0588 -0.03038 -0.05463 -0.03333 -0.05995 C -0.03489 -0.06296 -0.03836 -0.06875 -0.03836 -0.06875 C -0.04131 -0.08009 -0.04531 -0.09144 -0.0493 -0.10208 C -0.0519 -0.10926 -0.05242 -0.11644 -0.0559 -0.12338 C -0.05729 -0.13333 -0.06041 -0.14282 -0.06336 -0.15208 C -0.06857 -0.16829 -0.07308 -0.1831 -0.08176 -0.19653 C -0.08524 -0.20185 -0.08801 -0.20602 -0.0934 -0.20764 C -0.09687 -0.21088 -0.10017 -0.2125 -0.10416 -0.21435 C -0.11562 -0.21366 -0.12031 -0.21296 -0.13003 -0.21111 C -0.13489 -0.20903 -0.14426 -0.20648 -0.14756 -0.20208 " pathEditMode="relative" ptsTypes="ffffffffffffff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66667E-6 C -0.01597 0.02129 -0.04722 0.02152 -0.06823 0.02546 C -0.07691 0.02499 -0.08802 0.02522 -0.09584 0.01782 C -0.09966 0.01411 -0.10157 0.00763 -0.10573 0.00555 C -0.10886 -0.00232 -0.11216 -0.0095 -0.11493 -0.01783 C -0.11667 -0.02292 -0.11719 -0.02825 -0.1191 -0.03334 C -0.12136 -0.05556 -0.12136 -0.08658 -0.10747 -0.10325 C -0.10018 -0.11181 -0.09063 -0.11459 -0.0816 -0.11783 C -0.07188 -0.11714 -0.06424 -0.11598 -0.05486 -0.11436 C -0.04827 -0.11158 -0.04167 -0.1095 -0.0349 -0.10788 C -0.03091 -0.10695 -0.03247 -0.10695 -0.02917 -0.10556 C -0.02795 -0.1051 -0.0257 -0.1044 -0.0257 -0.1044 " pathEditMode="relative" ptsTypes="fffffffffffA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C -0.02135 0.00162 -0.03281 0.00185 -0.05677 0.00116 C -0.06319 0.00023 -0.06875 -0.00185 -0.075 -0.00324 C -0.09098 -0.00694 -0.10938 -0.00903 -0.12345 -0.02106 C -0.1323 -0.0287 -0.14185 -0.04861 -0.15088 -0.05208 C -0.15313 -0.05648 -0.15556 -0.0581 -0.15921 -0.05995 C -0.16233 -0.06319 -0.16494 -0.06713 -0.16841 -0.06991 C -0.1724 -0.07662 -0.17674 -0.08379 -0.18178 -0.08889 C -0.18334 -0.09606 -0.18699 -0.10486 -0.19011 -0.11111 C -0.19098 -0.11991 -0.19445 -0.13588 -0.19845 -0.14329 C -0.19966 -0.14861 -0.20105 -0.1537 -0.20261 -0.15879 C -0.20365 -0.1669 -0.20817 -0.18518 -0.21164 -0.19213 C -0.21303 -0.20046 -0.21546 -0.20903 -0.21841 -0.21667 C -0.22015 -0.23079 -0.22622 -0.24236 -0.23004 -0.25555 C -0.2323 -0.26296 -0.2349 -0.26967 -0.23924 -0.27546 C -0.24306 -0.29051 -0.25539 -0.30509 -0.26581 -0.31111 C -0.26754 -0.31204 -0.27188 -0.31273 -0.27345 -0.31319 C -0.28039 -0.31504 -0.28716 -0.31759 -0.29428 -0.31875 C -0.30574 -0.3243 -0.32397 -0.32037 -0.33334 -0.31991 C -0.33803 -0.31829 -0.33543 -0.31875 -0.34081 -0.31875 " pathEditMode="relative" ptsTypes="fffffffffffffffffff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23" grpId="0"/>
      <p:bldP spid="27" grpId="0"/>
      <p:bldP spid="28" grpId="0"/>
      <p:bldP spid="33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7530"/>
            <a:ext cx="4250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Action Potential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6146" name="Picture 2" descr="http://www.pearsonhighered.com/mathews/ch10/fi10p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47800"/>
            <a:ext cx="6705600" cy="431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3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rklab.slu.edu/PhysioLab/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1" y="1085849"/>
            <a:ext cx="7560219" cy="51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87530"/>
            <a:ext cx="4250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Action Potential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9045" y="1905000"/>
            <a:ext cx="332815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 Black" panose="020B0A04020102020204" pitchFamily="34" charset="0"/>
              </a:rPr>
              <a:t>Afterhyperpolarization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15000" y="2305110"/>
            <a:ext cx="698122" cy="23430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21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129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Syracuse</dc:creator>
  <cp:lastModifiedBy>David Syracuse</cp:lastModifiedBy>
  <cp:revision>12</cp:revision>
  <dcterms:created xsi:type="dcterms:W3CDTF">2014-02-13T13:52:36Z</dcterms:created>
  <dcterms:modified xsi:type="dcterms:W3CDTF">2014-02-13T15:50:17Z</dcterms:modified>
</cp:coreProperties>
</file>