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614"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1BD77-528C-4FC8-BEAD-744A9D40CBA0}" type="datetimeFigureOut">
              <a:rPr lang="en-US" smtClean="0"/>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1BD77-528C-4FC8-BEAD-744A9D40CBA0}" type="datetimeFigureOut">
              <a:rPr lang="en-US" smtClean="0"/>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1BD77-528C-4FC8-BEAD-744A9D40CBA0}" type="datetimeFigureOut">
              <a:rPr lang="en-US" smtClean="0"/>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1BD77-528C-4FC8-BEAD-744A9D40CBA0}" type="datetimeFigureOut">
              <a:rPr lang="en-US" smtClean="0"/>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1BD77-528C-4FC8-BEAD-744A9D40CBA0}" type="datetimeFigureOut">
              <a:rPr lang="en-US" smtClean="0"/>
              <a:t>9/3/2009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1BD77-528C-4FC8-BEAD-744A9D40CBA0}" type="datetimeFigureOut">
              <a:rPr lang="en-US" smtClean="0"/>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1BD77-528C-4FC8-BEAD-744A9D40CBA0}" type="datetimeFigureOut">
              <a:rPr lang="en-US" smtClean="0"/>
              <a:t>9/3/2009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1BD77-528C-4FC8-BEAD-744A9D40CBA0}" type="datetimeFigureOut">
              <a:rPr lang="en-US" smtClean="0"/>
              <a:t>9/3/2009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1BD77-528C-4FC8-BEAD-744A9D40CBA0}" type="datetimeFigureOut">
              <a:rPr lang="en-US" smtClean="0"/>
              <a:t>9/3/2009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1BD77-528C-4FC8-BEAD-744A9D40CBA0}" type="datetimeFigureOut">
              <a:rPr lang="en-US" smtClean="0"/>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1BD77-528C-4FC8-BEAD-744A9D40CBA0}" type="datetimeFigureOut">
              <a:rPr lang="en-US" smtClean="0"/>
              <a:t>9/3/2009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9A52FA-54F0-4899-A7CB-422BB00296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7C1BD77-528C-4FC8-BEAD-744A9D40CBA0}" type="datetimeFigureOut">
              <a:rPr lang="en-US" smtClean="0"/>
              <a:t>9/3/2009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29A52FA-54F0-4899-A7CB-422BB00296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Name ____________________________________________   Date ________________   Period _________</a:t>
            </a:r>
          </a:p>
        </p:txBody>
      </p:sp>
      <p:sp>
        <p:nvSpPr>
          <p:cNvPr id="5" name="TextBox 4"/>
          <p:cNvSpPr txBox="1"/>
          <p:nvPr/>
        </p:nvSpPr>
        <p:spPr>
          <a:xfrm>
            <a:off x="1" y="381000"/>
            <a:ext cx="6858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URVIVING </a:t>
            </a:r>
            <a:r>
              <a:rPr lang="en-US" sz="3200" dirty="0" smtClean="0">
                <a:latin typeface="Times New Roman" pitchFamily="18" charset="0"/>
                <a:cs typeface="Times New Roman" pitchFamily="18" charset="0"/>
              </a:rPr>
              <a:t>W</a:t>
            </a:r>
            <a:r>
              <a:rPr lang="en-US" sz="2400" dirty="0" smtClean="0">
                <a:latin typeface="Times New Roman" pitchFamily="18" charset="0"/>
                <a:cs typeface="Times New Roman" pitchFamily="18" charset="0"/>
              </a:rPr>
              <a:t>ORST-</a:t>
            </a:r>
            <a:r>
              <a:rPr lang="en-US" sz="3200"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ASE </a:t>
            </a:r>
            <a:r>
              <a:rPr lang="en-US" sz="3200"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AB </a:t>
            </a:r>
            <a:r>
              <a:rPr lang="en-US" sz="3200"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CENARIOS</a:t>
            </a:r>
            <a:endParaRPr lang="en-US" sz="2400" dirty="0">
              <a:latin typeface="Times New Roman" pitchFamily="18" charset="0"/>
              <a:cs typeface="Times New Roman" pitchFamily="18" charset="0"/>
            </a:endParaRPr>
          </a:p>
        </p:txBody>
      </p:sp>
      <p:sp>
        <p:nvSpPr>
          <p:cNvPr id="6" name="TextBox 5"/>
          <p:cNvSpPr txBox="1"/>
          <p:nvPr/>
        </p:nvSpPr>
        <p:spPr>
          <a:xfrm>
            <a:off x="0" y="1066800"/>
            <a:ext cx="6858000" cy="7848302"/>
          </a:xfrm>
          <a:prstGeom prst="rect">
            <a:avLst/>
          </a:prstGeom>
          <a:noFill/>
        </p:spPr>
        <p:txBody>
          <a:bodyPr wrap="square" rtlCol="0">
            <a:spAutoFit/>
          </a:bodyPr>
          <a:lstStyle/>
          <a:p>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         It’s important that you’re privy to some of the dangers that are present in a high school laboratory to keep yourself and those around you safe.  This exercise is not meant to scare you or make you apprehensive about using equipment in lab, but rather to keep you thinking about lab safety in all situations.</a:t>
            </a:r>
          </a:p>
          <a:p>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         Read the scenarios below, discuss them with your group and decide what you would do and why.  Make sure that you look around you and see what safety equipment, doors, windows etc. that you might incorporate into your response.  In addition to stating what you would do, also indicate what you would not – or should not – do.</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0.  What’s the best thing to fondue?</a:t>
            </a: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  Your teacher suddenly collapses for reasons unknown.  He hits his head on the desk on the way to the floor and is bleeding from his forehead.  What do you do?</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2.  During an experiment, another lab table’s hot plate starts to emit smoke and sparks.  What do you do?</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3.  While your teacher is using the fume hood, you notice that the smoke has stopped being sucked out, and is re-entering the room.  Your teacher doesn’t notice, but seems to be rather woozy.  What do you do?</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858000" cy="8217634"/>
          </a:xfrm>
          <a:prstGeom prst="rect">
            <a:avLst/>
          </a:prstGeom>
          <a:noFill/>
        </p:spPr>
        <p:txBody>
          <a:bodyPr wrap="square" rtlCol="0">
            <a:spAutoFit/>
          </a:bodyPr>
          <a:lstStyle/>
          <a:p>
            <a:r>
              <a:rPr lang="en-US" sz="1200" dirty="0" smtClean="0">
                <a:latin typeface="Times New Roman" pitchFamily="18" charset="0"/>
                <a:cs typeface="Times New Roman" pitchFamily="18" charset="0"/>
              </a:rPr>
              <a:t>4.  A fire occurs near the door to the hallway, blocking the way out.  The room begins to fill with smoke.  What do you do?</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5.  A student at your lab table stumbles while carrying a beaker of a clear liquid.  He drops the beaker and it smashes on the floor, splattering the liquid in many directions.  What do you do?</a:t>
            </a: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6.  The fire alarm sounds while you are in the middle of an experiment using a flame.  What do you do?</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7.  You’re starting to do a lab that involves several chemicals.  You start to feel lightheaded and confused.  What do you do?</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8.  A rabid puma starts pounding on the classroom door with its massive paws.  It soon breaks the glass, leaps through, and stares at your teacher hungrily.  It’s drooling profusely and bleeding from its wounds.  What do you do?</a:t>
            </a:r>
            <a:endParaRPr lang="en-US" sz="1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416</Words>
  <Application>Microsoft Office PowerPoint</Application>
  <PresentationFormat>On-screen Show (4:3)</PresentationFormat>
  <Paragraphs>74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Groton 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21</cp:revision>
  <dcterms:created xsi:type="dcterms:W3CDTF">2009-09-03T14:25:00Z</dcterms:created>
  <dcterms:modified xsi:type="dcterms:W3CDTF">2009-09-03T15:32:53Z</dcterms:modified>
</cp:coreProperties>
</file>